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58" r:id="rId9"/>
    <p:sldId id="265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80" r:id="rId22"/>
    <p:sldId id="278" r:id="rId23"/>
    <p:sldId id="279" r:id="rId24"/>
    <p:sldId id="281" r:id="rId25"/>
    <p:sldId id="284" r:id="rId26"/>
    <p:sldId id="283" r:id="rId27"/>
    <p:sldId id="282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Bakas" initials="GB" lastIdx="1" clrIdx="0">
    <p:extLst>
      <p:ext uri="{19B8F6BF-5375-455C-9EA6-DF929625EA0E}">
        <p15:presenceInfo xmlns:p15="http://schemas.microsoft.com/office/powerpoint/2012/main" userId="S::georgios.bakas@cern.ch::3f31bbad-1856-4ba9-9b98-b57e3c3daa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>
      <p:cViewPr>
        <p:scale>
          <a:sx n="135" d="100"/>
          <a:sy n="135" d="100"/>
        </p:scale>
        <p:origin x="8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2B40-F8DE-429E-9C0F-40254B6AEA87}" type="datetimeFigureOut">
              <a:rPr lang="en-GB" smtClean="0"/>
              <a:t>13/04/2019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C1BF4-5583-4609-8D6E-5C7EF4EA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8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02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5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8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5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52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20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4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52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GB"/>
              <a:t>20/04/2019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G. Bakas (NTUA)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0468E5-FF37-49AD-AE67-CF32BEBE6D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3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jpe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jpe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1523390"/>
          </a:xfrm>
        </p:spPr>
        <p:txBody>
          <a:bodyPr>
            <a:noAutofit/>
          </a:bodyPr>
          <a:lstStyle/>
          <a:p>
            <a:pPr algn="ctr"/>
            <a:r>
              <a:rPr lang="en-GB" sz="2500" dirty="0">
                <a:latin typeface="+mn-lt"/>
              </a:rPr>
              <a:t>Measurement of the top-anti-top differential production cross section in the all-hadronic ﬁnal state using the 2016 proton-proton collision data at </a:t>
            </a:r>
            <a:r>
              <a:rPr lang="en-GB" sz="2500" dirty="0" err="1">
                <a:latin typeface="+mn-lt"/>
              </a:rPr>
              <a:t>sqrt</a:t>
            </a:r>
            <a:r>
              <a:rPr lang="en-GB" sz="2500" dirty="0">
                <a:latin typeface="+mn-lt"/>
              </a:rPr>
              <a:t>(s) = 13 </a:t>
            </a:r>
            <a:r>
              <a:rPr lang="en-GB" sz="2500" dirty="0" err="1">
                <a:latin typeface="+mn-lt"/>
              </a:rPr>
              <a:t>TeV</a:t>
            </a:r>
            <a:endParaRPr lang="en-GB" sz="25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61" y="4681728"/>
            <a:ext cx="735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K. </a:t>
            </a:r>
            <a:r>
              <a:rPr lang="en-US" dirty="0" err="1">
                <a:latin typeface="+mj-lt"/>
              </a:rPr>
              <a:t>Kousouris</a:t>
            </a:r>
            <a:r>
              <a:rPr lang="en-US" dirty="0">
                <a:latin typeface="+mj-lt"/>
              </a:rPr>
              <a:t>, G. </a:t>
            </a:r>
            <a:r>
              <a:rPr lang="en-US" dirty="0" err="1">
                <a:latin typeface="+mj-lt"/>
              </a:rPr>
              <a:t>Tsipolitis</a:t>
            </a:r>
            <a:r>
              <a:rPr lang="en-US" dirty="0">
                <a:latin typeface="+mj-lt"/>
              </a:rPr>
              <a:t>, </a:t>
            </a:r>
            <a:r>
              <a:rPr lang="en-US" u="sng" dirty="0">
                <a:latin typeface="+mj-lt"/>
              </a:rPr>
              <a:t>G. Bakas (NTUA)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G.Paspalaki</a:t>
            </a:r>
            <a:r>
              <a:rPr lang="en-US" dirty="0">
                <a:latin typeface="+mj-lt"/>
              </a:rPr>
              <a:t> (NCSR </a:t>
            </a:r>
            <a:r>
              <a:rPr lang="en-US" dirty="0" err="1">
                <a:latin typeface="+mj-lt"/>
              </a:rPr>
              <a:t>Demokritos</a:t>
            </a:r>
            <a:r>
              <a:rPr lang="en-US" dirty="0">
                <a:latin typeface="+mj-lt"/>
              </a:rPr>
              <a:t>),</a:t>
            </a:r>
          </a:p>
          <a:p>
            <a:pPr algn="ctr"/>
            <a:r>
              <a:rPr lang="en-US" dirty="0">
                <a:latin typeface="+mj-lt"/>
              </a:rPr>
              <a:t>A. Castro, F. Celli (INFN Bologna), P. Kumar Mal (NISER)</a:t>
            </a:r>
            <a:endParaRPr lang="en-GB" dirty="0">
              <a:latin typeface="+mj-lt"/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94" y="52420"/>
            <a:ext cx="893648" cy="893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" y="30474"/>
            <a:ext cx="898555" cy="8985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09114" y="2757830"/>
            <a:ext cx="399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National Technical University of Athens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Conference on Recent Developments in High Energy Physics and Cosmology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08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 (training)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" y="867964"/>
            <a:ext cx="3667125" cy="24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55" y="3414875"/>
            <a:ext cx="3667126" cy="285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74" y="3414875"/>
            <a:ext cx="3731543" cy="2752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055" y="867964"/>
            <a:ext cx="3638692" cy="248084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20071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Selection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1593-41CF-BC43-A73C-9237089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93" y="1184038"/>
            <a:ext cx="2868618" cy="146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C36F3-F349-BF44-A57C-45EE3884E710}"/>
              </a:ext>
            </a:extLst>
          </p:cNvPr>
          <p:cNvSpPr txBox="1"/>
          <p:nvPr/>
        </p:nvSpPr>
        <p:spPr>
          <a:xfrm>
            <a:off x="1013861" y="814706"/>
            <a:ext cx="19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Baseline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C983C-DA77-6646-835A-C2BDC4D9A958}"/>
              </a:ext>
            </a:extLst>
          </p:cNvPr>
          <p:cNvSpPr txBox="1"/>
          <p:nvPr/>
        </p:nvSpPr>
        <p:spPr>
          <a:xfrm>
            <a:off x="652965" y="3116672"/>
            <a:ext cx="26314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Selected jets: AK8 PF+CHS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A58FE9-CD79-E24A-A1EC-6C352F9D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35" y="815384"/>
            <a:ext cx="4772813" cy="3066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8BD66-C3DB-4E46-B0E0-4D37CCFCD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" y="4877586"/>
            <a:ext cx="6599019" cy="1189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E2D516-7843-EA4A-8BA1-EA9ED6E7F2A6}"/>
              </a:ext>
            </a:extLst>
          </p:cNvPr>
          <p:cNvSpPr txBox="1"/>
          <p:nvPr/>
        </p:nvSpPr>
        <p:spPr>
          <a:xfrm>
            <a:off x="89215" y="5118411"/>
            <a:ext cx="6512312" cy="230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7CBC-07A2-0E42-AD20-442F345ACF66}"/>
              </a:ext>
            </a:extLst>
          </p:cNvPr>
          <p:cNvCxnSpPr>
            <a:cxnSpLocks/>
          </p:cNvCxnSpPr>
          <p:nvPr/>
        </p:nvCxnSpPr>
        <p:spPr>
          <a:xfrm flipH="1">
            <a:off x="4813402" y="4378124"/>
            <a:ext cx="212140" cy="74028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09EFD9-FA15-EF46-A0E2-88C3986A6533}"/>
              </a:ext>
            </a:extLst>
          </p:cNvPr>
          <p:cNvSpPr txBox="1"/>
          <p:nvPr/>
        </p:nvSpPr>
        <p:spPr>
          <a:xfrm>
            <a:off x="63738" y="4436087"/>
            <a:ext cx="390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Table: Selection requirements per analysis region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CDB85E-4687-094F-80F7-A4D5292B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0494" y="4589976"/>
            <a:ext cx="1720655" cy="167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46116-49E5-104E-BE31-DC73040FAE9A}"/>
              </a:ext>
            </a:extLst>
          </p:cNvPr>
          <p:cNvSpPr txBox="1"/>
          <p:nvPr/>
        </p:nvSpPr>
        <p:spPr>
          <a:xfrm>
            <a:off x="3564790" y="3793349"/>
            <a:ext cx="366873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From signal selection almost 95% of the decays are hadronic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6040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Regions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12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8B2949-EBBE-A546-9A1E-22200C04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5" y="3484235"/>
            <a:ext cx="4522425" cy="2844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A418AC-25F2-0F43-AE53-832F07BAC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54" y="892109"/>
            <a:ext cx="3700927" cy="2584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008786-C9A4-6C44-AA77-10CF8C0BD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038" y="3616206"/>
            <a:ext cx="3864934" cy="26858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2FA1C-1451-8F4D-8E98-F9FB6CD4F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65" y="795589"/>
            <a:ext cx="3700927" cy="26432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D9759-612B-4C4C-82C4-B031D62897DC}"/>
              </a:ext>
            </a:extLst>
          </p:cNvPr>
          <p:cNvCxnSpPr>
            <a:cxnSpLocks/>
          </p:cNvCxnSpPr>
          <p:nvPr/>
        </p:nvCxnSpPr>
        <p:spPr>
          <a:xfrm flipH="1">
            <a:off x="1706136" y="3171255"/>
            <a:ext cx="390293" cy="574499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522CB0-0D06-0449-9067-64C5FBEDD140}"/>
              </a:ext>
            </a:extLst>
          </p:cNvPr>
          <p:cNvCxnSpPr>
            <a:cxnSpLocks/>
          </p:cNvCxnSpPr>
          <p:nvPr/>
        </p:nvCxnSpPr>
        <p:spPr>
          <a:xfrm flipH="1">
            <a:off x="2459749" y="3079761"/>
            <a:ext cx="2515579" cy="757485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143DA-3048-4948-B8EE-9872A97B0F70}"/>
              </a:ext>
            </a:extLst>
          </p:cNvPr>
          <p:cNvCxnSpPr>
            <a:cxnSpLocks/>
          </p:cNvCxnSpPr>
          <p:nvPr/>
        </p:nvCxnSpPr>
        <p:spPr>
          <a:xfrm flipH="1">
            <a:off x="1706135" y="5634841"/>
            <a:ext cx="3269193" cy="0"/>
          </a:xfrm>
          <a:prstGeom prst="straightConnector1">
            <a:avLst/>
          </a:prstGeom>
          <a:ln w="889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119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GB" sz="2500" dirty="0"/>
              <a:t>Data vs MC: Substructure Properties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9D713-8DF3-634E-BC0E-4A250456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87601"/>
            <a:ext cx="3617103" cy="26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FE9C1-CA51-2C4C-B42C-35E640A6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78" y="3513051"/>
            <a:ext cx="3617103" cy="2740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DFFD9-65FC-DD4A-86FB-57FBCCB8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81" y="3477693"/>
            <a:ext cx="3617101" cy="279565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67529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Subjet</a:t>
            </a:r>
            <a:r>
              <a:rPr lang="en-US" sz="2500" dirty="0"/>
              <a:t> Properties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3011A-E9D1-B046-80AA-95A72775D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788"/>
            <a:ext cx="6133171" cy="5322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85EE7-6C64-F648-80B3-B09AF320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14" y="991411"/>
            <a:ext cx="3066586" cy="268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5AF38-B066-254D-A886-F0C693D1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414" y="3622743"/>
            <a:ext cx="3066586" cy="268631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9475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Signal Extraction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/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𝑓𝑖𝑑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𝑦𝑖𝑒𝑙𝑑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𝑞𝑐𝑑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𝑏𝑘𝑔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𝑟𝑒𝑐𝑜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56452-0A5C-714A-99AF-18C3E31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76" y="2892027"/>
                <a:ext cx="6312113" cy="449547"/>
              </a:xfrm>
              <a:prstGeom prst="rect">
                <a:avLst/>
              </a:prstGeom>
              <a:blipFill>
                <a:blip r:embed="rId4"/>
                <a:stretch>
                  <a:fillRect l="-40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9295882-7121-1241-BAB7-A3832199D6CD}"/>
              </a:ext>
            </a:extLst>
          </p:cNvPr>
          <p:cNvSpPr/>
          <p:nvPr/>
        </p:nvSpPr>
        <p:spPr>
          <a:xfrm>
            <a:off x="691245" y="1961663"/>
            <a:ext cx="1231605" cy="869250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Fiducial Yield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3E9299-1E77-D047-9B06-189E7B1E002F}"/>
              </a:ext>
            </a:extLst>
          </p:cNvPr>
          <p:cNvSpPr/>
          <p:nvPr/>
        </p:nvSpPr>
        <p:spPr>
          <a:xfrm>
            <a:off x="2386361" y="3550758"/>
            <a:ext cx="1315844" cy="677818"/>
          </a:xfrm>
          <a:prstGeom prst="wedgeRoundRectCallout">
            <a:avLst>
              <a:gd name="adj1" fmla="val -23644"/>
              <a:gd name="adj2" fmla="val -77899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8768AA8-BBA0-0D4D-BD50-0CE52A2973A1}"/>
              </a:ext>
            </a:extLst>
          </p:cNvPr>
          <p:cNvSpPr/>
          <p:nvPr/>
        </p:nvSpPr>
        <p:spPr>
          <a:xfrm>
            <a:off x="2584599" y="1813092"/>
            <a:ext cx="2425545" cy="869250"/>
          </a:xfrm>
          <a:prstGeom prst="wedgeRoundRectCallout">
            <a:avLst>
              <a:gd name="adj1" fmla="val 23762"/>
              <a:gd name="adj2" fmla="val 67631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Transfer factor from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 to SR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F7FB93C-60C1-D245-844B-45C7CFB06E16}"/>
              </a:ext>
            </a:extLst>
          </p:cNvPr>
          <p:cNvSpPr/>
          <p:nvPr/>
        </p:nvSpPr>
        <p:spPr>
          <a:xfrm>
            <a:off x="4471640" y="3730140"/>
            <a:ext cx="1577518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Yield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 (fit in region SR</a:t>
            </a:r>
            <a:r>
              <a:rPr lang="en-US" sz="1400" baseline="-25000" dirty="0">
                <a:solidFill>
                  <a:schemeClr val="accent2"/>
                </a:solidFill>
              </a:rPr>
              <a:t>A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29A381E-EE53-2140-A4F3-D57A19B72FCC}"/>
              </a:ext>
            </a:extLst>
          </p:cNvPr>
          <p:cNvSpPr/>
          <p:nvPr/>
        </p:nvSpPr>
        <p:spPr>
          <a:xfrm>
            <a:off x="5747465" y="1782613"/>
            <a:ext cx="2169901" cy="918337"/>
          </a:xfrm>
          <a:prstGeom prst="wedgeRoundRectCallout">
            <a:avLst>
              <a:gd name="adj1" fmla="val -39361"/>
              <a:gd name="adj2" fmla="val 68657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 Correction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MC)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C0F1C97-66A1-F04D-8976-6B057D73325F}"/>
              </a:ext>
            </a:extLst>
          </p:cNvPr>
          <p:cNvSpPr/>
          <p:nvPr/>
        </p:nvSpPr>
        <p:spPr>
          <a:xfrm>
            <a:off x="6412953" y="3684021"/>
            <a:ext cx="2026019" cy="918337"/>
          </a:xfrm>
          <a:prstGeom prst="wedgeRoundRectCallout">
            <a:avLst>
              <a:gd name="adj1" fmla="val -19568"/>
              <a:gd name="adj2" fmla="val -8070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Bkg</a:t>
            </a:r>
            <a:r>
              <a:rPr lang="en-US" sz="1400" dirty="0">
                <a:solidFill>
                  <a:schemeClr val="accent2"/>
                </a:solidFill>
              </a:rPr>
              <a:t> Shape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</a:rPr>
              <a:t>(taken from CR in data)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939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Fit in the SR</a:t>
            </a:r>
            <a:r>
              <a:rPr lang="en-US" sz="2500" baseline="-25000" dirty="0"/>
              <a:t>A </a:t>
            </a:r>
            <a:r>
              <a:rPr lang="en-US" sz="2500" dirty="0"/>
              <a:t> Region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DD26A-659D-3648-953F-18AB7284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2" y="3601114"/>
            <a:ext cx="41275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A720F-1618-7E40-813D-91B328C2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829252"/>
            <a:ext cx="3958683" cy="2383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054D6-1D25-5E4D-AC2D-FB2A194E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" y="867964"/>
            <a:ext cx="5305657" cy="29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FA1419-4049-B14D-BDAA-A3B8D96E2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97422"/>
            <a:ext cx="4959172" cy="422279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92DB70-508C-F84F-951B-AC7E46EB411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652115" y="1164175"/>
            <a:ext cx="2867739" cy="23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2700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and Parton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4F741-05DB-DB4F-9C3C-4FB9269A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9" y="1682363"/>
            <a:ext cx="4635500" cy="90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EC74A-147F-9D48-B4EE-195E893DA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" y="1488826"/>
            <a:ext cx="2903438" cy="1132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3FAA8-6A0C-2646-8264-6C140E4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" y="3429000"/>
            <a:ext cx="2903438" cy="1725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E0BF-BFE0-B94C-8058-F07BE9E44CB3}"/>
              </a:ext>
            </a:extLst>
          </p:cNvPr>
          <p:cNvSpPr txBox="1"/>
          <p:nvPr/>
        </p:nvSpPr>
        <p:spPr>
          <a:xfrm>
            <a:off x="624468" y="1037063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Parton Level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ABFC1-19A5-9F4A-AFDA-2D44E546BA17}"/>
              </a:ext>
            </a:extLst>
          </p:cNvPr>
          <p:cNvSpPr txBox="1"/>
          <p:nvPr/>
        </p:nvSpPr>
        <p:spPr>
          <a:xfrm>
            <a:off x="654205" y="3007108"/>
            <a:ext cx="255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Level selection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3927299" y="2816352"/>
            <a:ext cx="2049755" cy="612648"/>
          </a:xfrm>
          <a:prstGeom prst="wedgeRoundRectCallout">
            <a:avLst>
              <a:gd name="adj1" fmla="val 63313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(particle)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 (particle)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1E779165-FECF-8A4C-BE20-379BC01241DA}"/>
              </a:ext>
            </a:extLst>
          </p:cNvPr>
          <p:cNvSpPr/>
          <p:nvPr/>
        </p:nvSpPr>
        <p:spPr>
          <a:xfrm>
            <a:off x="6277511" y="915405"/>
            <a:ext cx="2161462" cy="612648"/>
          </a:xfrm>
          <a:prstGeom prst="wedgeRoundRectCallout">
            <a:avLst>
              <a:gd name="adj1" fmla="val 17106"/>
              <a:gd name="adj2" fmla="val 104364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accent2"/>
                </a:solidFill>
              </a:rPr>
              <a:t>Reco</a:t>
            </a:r>
            <a:r>
              <a:rPr lang="en-US" sz="1400" dirty="0">
                <a:solidFill>
                  <a:schemeClr val="accent2"/>
                </a:solidFill>
              </a:rPr>
              <a:t> and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(particle) over </a:t>
            </a:r>
            <a:r>
              <a:rPr lang="en-US" sz="1400" dirty="0" err="1">
                <a:solidFill>
                  <a:schemeClr val="accent2"/>
                </a:solidFill>
              </a:rPr>
              <a:t>parton</a:t>
            </a:r>
            <a:r>
              <a:rPr lang="en-US" sz="1400" dirty="0">
                <a:solidFill>
                  <a:schemeClr val="accent2"/>
                </a:solidFill>
              </a:rPr>
              <a:t>(particle)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9C542B-1A64-2F43-A950-74B1ACAB540D}"/>
              </a:ext>
            </a:extLst>
          </p:cNvPr>
          <p:cNvSpPr/>
          <p:nvPr/>
        </p:nvSpPr>
        <p:spPr>
          <a:xfrm>
            <a:off x="6679172" y="2787271"/>
            <a:ext cx="1616927" cy="612648"/>
          </a:xfrm>
          <a:prstGeom prst="wedgeRoundRectCallout">
            <a:avLst>
              <a:gd name="adj1" fmla="val -12549"/>
              <a:gd name="adj2" fmla="val -104955"/>
              <a:gd name="adj3" fmla="val 16667"/>
            </a:avLst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Migration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2DD74-88DB-4048-9C47-EABFC178801C}"/>
              </a:ext>
            </a:extLst>
          </p:cNvPr>
          <p:cNvSpPr txBox="1"/>
          <p:nvPr/>
        </p:nvSpPr>
        <p:spPr>
          <a:xfrm>
            <a:off x="133100" y="5404779"/>
            <a:ext cx="4060899" cy="6463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Unfolding is done using simple response matrix inversion without </a:t>
            </a:r>
            <a:r>
              <a:rPr lang="en-US" dirty="0" err="1">
                <a:solidFill>
                  <a:schemeClr val="bg1"/>
                </a:solidFill>
              </a:rPr>
              <a:t>regularisation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D6C80-EFBE-B14B-903E-7AB57E31F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557" y="3805453"/>
            <a:ext cx="3750624" cy="20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Extrapolation factors for particle &amp; </a:t>
            </a:r>
            <a:r>
              <a:rPr lang="en-US" sz="2500" dirty="0" err="1"/>
              <a:t>parton</a:t>
            </a:r>
            <a:r>
              <a:rPr lang="en-US" sz="2500" dirty="0"/>
              <a:t> levels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867965"/>
            <a:ext cx="3701238" cy="3102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978" y="867964"/>
            <a:ext cx="3457575" cy="3076575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385937" y="1488017"/>
            <a:ext cx="1700735" cy="670830"/>
          </a:xfrm>
          <a:prstGeom prst="wedgeRoundRectCallout">
            <a:avLst>
              <a:gd name="adj1" fmla="val -50531"/>
              <a:gd name="adj2" fmla="val -68898"/>
              <a:gd name="adj3" fmla="val 16667"/>
            </a:avLst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B0F0"/>
                </a:solidFill>
              </a:rPr>
              <a:t>f</a:t>
            </a:r>
            <a:r>
              <a:rPr lang="en-US" sz="1000" baseline="-25000" dirty="0">
                <a:solidFill>
                  <a:srgbClr val="00B0F0"/>
                </a:solidFill>
              </a:rPr>
              <a:t>1</a:t>
            </a:r>
            <a:r>
              <a:rPr lang="en-US" sz="1000" dirty="0">
                <a:solidFill>
                  <a:srgbClr val="00B0F0"/>
                </a:solidFill>
              </a:rPr>
              <a:t>: fraction of </a:t>
            </a:r>
            <a:r>
              <a:rPr lang="en-US" sz="1000" dirty="0" err="1">
                <a:solidFill>
                  <a:srgbClr val="00B0F0"/>
                </a:solidFill>
              </a:rPr>
              <a:t>reco</a:t>
            </a:r>
            <a:r>
              <a:rPr lang="en-US" sz="1000" dirty="0">
                <a:solidFill>
                  <a:srgbClr val="00B0F0"/>
                </a:solidFill>
              </a:rPr>
              <a:t> events in the </a:t>
            </a:r>
            <a:r>
              <a:rPr lang="en-US" sz="1000" dirty="0" err="1">
                <a:solidFill>
                  <a:srgbClr val="00B0F0"/>
                </a:solidFill>
              </a:rPr>
              <a:t>reco+parton</a:t>
            </a:r>
            <a:r>
              <a:rPr lang="en-US" sz="1000" dirty="0">
                <a:solidFill>
                  <a:srgbClr val="00B0F0"/>
                </a:solidFill>
              </a:rPr>
              <a:t>/particle phase space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22102CB-08DF-1F4E-BE48-289FEFFD6EF6}"/>
              </a:ext>
            </a:extLst>
          </p:cNvPr>
          <p:cNvSpPr/>
          <p:nvPr/>
        </p:nvSpPr>
        <p:spPr>
          <a:xfrm>
            <a:off x="7425344" y="2443485"/>
            <a:ext cx="1700735" cy="670830"/>
          </a:xfrm>
          <a:prstGeom prst="wedgeRoundRectCallout">
            <a:avLst>
              <a:gd name="adj1" fmla="val -53542"/>
              <a:gd name="adj2" fmla="val 85948"/>
              <a:gd name="adj3" fmla="val 16667"/>
            </a:avLst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f</a:t>
            </a:r>
            <a:r>
              <a:rPr lang="en-US" sz="1000" baseline="-25000" dirty="0">
                <a:solidFill>
                  <a:srgbClr val="FF0000"/>
                </a:solidFill>
              </a:rPr>
              <a:t>2</a:t>
            </a:r>
            <a:r>
              <a:rPr lang="en-US" sz="1000" dirty="0">
                <a:solidFill>
                  <a:srgbClr val="FF0000"/>
                </a:solidFill>
              </a:rPr>
              <a:t>: fraction of </a:t>
            </a:r>
            <a:r>
              <a:rPr lang="en-US" sz="1000" dirty="0" err="1">
                <a:solidFill>
                  <a:srgbClr val="FF0000"/>
                </a:solidFill>
              </a:rPr>
              <a:t>reco</a:t>
            </a:r>
            <a:r>
              <a:rPr lang="en-US" sz="1000" dirty="0">
                <a:solidFill>
                  <a:srgbClr val="FF0000"/>
                </a:solidFill>
              </a:rPr>
              <a:t> events in the </a:t>
            </a:r>
            <a:r>
              <a:rPr lang="en-US" sz="1000" dirty="0" err="1">
                <a:solidFill>
                  <a:srgbClr val="FF0000"/>
                </a:solidFill>
              </a:rPr>
              <a:t>reco+parton</a:t>
            </a:r>
            <a:r>
              <a:rPr lang="en-US" sz="1000" dirty="0">
                <a:solidFill>
                  <a:srgbClr val="FF0000"/>
                </a:solidFill>
              </a:rPr>
              <a:t>/particle phase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94" y="3944539"/>
            <a:ext cx="3930156" cy="2393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3365" y="4864342"/>
            <a:ext cx="250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Particle to </a:t>
            </a:r>
            <a:r>
              <a:rPr lang="en-US" sz="1200" dirty="0" err="1"/>
              <a:t>parton</a:t>
            </a:r>
            <a:r>
              <a:rPr lang="en-US" sz="1200" dirty="0"/>
              <a:t> matching efficiency</a:t>
            </a:r>
            <a:endParaRPr lang="en-GB" sz="1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10442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19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4" y="660766"/>
            <a:ext cx="3463444" cy="28697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633" y="565809"/>
            <a:ext cx="3463444" cy="2834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0" y="3530476"/>
            <a:ext cx="3361653" cy="2778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633" y="3509749"/>
            <a:ext cx="3463444" cy="274125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68821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Contents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609" y="1447095"/>
            <a:ext cx="9042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Top Quark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CMS 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Overview</a:t>
            </a:r>
            <a:endParaRPr lang="en-GB" sz="2200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021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20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65760" y="1046074"/>
            <a:ext cx="8580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Experimental: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QCD background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Jet Energy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 tagging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Theoretical: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Affect the extrapolation factors (f</a:t>
            </a:r>
            <a:r>
              <a:rPr lang="en-US" baseline="-25000" dirty="0">
                <a:latin typeface="+mj-lt"/>
              </a:rPr>
              <a:t>1 </a:t>
            </a:r>
            <a:r>
              <a:rPr lang="en-US" dirty="0">
                <a:latin typeface="+mj-lt"/>
              </a:rPr>
              <a:t> , f</a:t>
            </a:r>
            <a:r>
              <a:rPr lang="en-US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) and the migration matrices for the unfolding procedure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ISR (Initial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FSR (Final State Radiation)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tuned set of MC parameters for Pythia 8</a:t>
            </a: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53" y="859639"/>
            <a:ext cx="4019550" cy="195262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98221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Uncertainties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3" y="787600"/>
            <a:ext cx="6374574" cy="533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4713" y="796133"/>
            <a:ext cx="3187287" cy="5436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43889" y="2993366"/>
            <a:ext cx="1265531" cy="847114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C0000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C0000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C00000"/>
                </a:solidFill>
                <a:latin typeface="+mj-lt"/>
              </a:rPr>
              <a:t>(absolute)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878469" y="2843620"/>
            <a:ext cx="1208203" cy="865186"/>
          </a:xfrm>
          <a:prstGeom prst="wedgeRoundRectCallout">
            <a:avLst>
              <a:gd name="adj1" fmla="val 45910"/>
              <a:gd name="adj2" fmla="val -19917"/>
              <a:gd name="adj3" fmla="val 166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Uncertainties for the </a:t>
            </a:r>
            <a:r>
              <a:rPr lang="en-US" sz="1000" dirty="0" err="1">
                <a:solidFill>
                  <a:srgbClr val="0070C0"/>
                </a:solidFill>
                <a:latin typeface="+mj-lt"/>
              </a:rPr>
              <a:t>parton</a:t>
            </a:r>
            <a:r>
              <a:rPr lang="en-US" sz="1000" dirty="0">
                <a:solidFill>
                  <a:srgbClr val="0070C0"/>
                </a:solidFill>
                <a:latin typeface="+mj-lt"/>
              </a:rPr>
              <a:t> and particle level measurements</a:t>
            </a:r>
          </a:p>
          <a:p>
            <a:r>
              <a:rPr lang="en-US" sz="1000" dirty="0">
                <a:solidFill>
                  <a:srgbClr val="0070C0"/>
                </a:solidFill>
                <a:latin typeface="+mj-lt"/>
              </a:rPr>
              <a:t>(normalized)</a:t>
            </a:r>
            <a:endParaRPr lang="en-GB" sz="1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24130" y="794916"/>
            <a:ext cx="3187287" cy="5436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716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Fiducial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22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E18FA-891F-BA46-8A63-CF54AED5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9252"/>
            <a:ext cx="7772400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Parton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23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E76D-A4B0-BA45-9B15-C7C421D2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27793"/>
            <a:ext cx="7772400" cy="5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24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57E1-1161-6E43-A49F-D1680C8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0" y="867964"/>
            <a:ext cx="7772400" cy="53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Results for Particle Measurement (top </a:t>
            </a:r>
            <a:r>
              <a:rPr lang="en-US" sz="2500" dirty="0" err="1"/>
              <a:t>p</a:t>
            </a:r>
            <a:r>
              <a:rPr lang="en-US" sz="2500" baseline="-25000" dirty="0" err="1"/>
              <a:t>T</a:t>
            </a:r>
            <a:r>
              <a:rPr lang="en-US" sz="2500" dirty="0"/>
              <a:t> , </a:t>
            </a:r>
            <a:r>
              <a:rPr lang="en-US" sz="2500" dirty="0" err="1"/>
              <a:t>m</a:t>
            </a:r>
            <a:r>
              <a:rPr lang="en-US" sz="2500" baseline="-25000" dirty="0" err="1"/>
              <a:t>tt</a:t>
            </a:r>
            <a:r>
              <a:rPr lang="en-US" sz="2500" dirty="0"/>
              <a:t>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662" y="994867"/>
                <a:ext cx="8595360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studied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production in proton-proton collisions at 13TeV energy recorded by the CMS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Performed measurement of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 with boosted top quarks in the all hadronic channel , using 2016 data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Presented the differential </a:t>
                </a:r>
                <a:r>
                  <a:rPr lang="en-US" dirty="0" err="1"/>
                  <a:t>ttbar</a:t>
                </a:r>
                <a:r>
                  <a:rPr lang="en-US" dirty="0"/>
                  <a:t> cross sections for five observables: </a:t>
                </a:r>
                <a:r>
                  <a:rPr lang="en-US" dirty="0" err="1"/>
                  <a:t>incusive</a:t>
                </a:r>
                <a:r>
                  <a:rPr lang="en-US" dirty="0"/>
                  <a:t> top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dirty="0"/>
                  <a:t> and eta, </a:t>
                </a:r>
                <a:r>
                  <a:rPr lang="en-US" dirty="0" err="1"/>
                  <a:t>m</a:t>
                </a:r>
                <a:r>
                  <a:rPr lang="en-US" baseline="-25000" dirty="0" err="1"/>
                  <a:t>tt</a:t>
                </a:r>
                <a:r>
                  <a:rPr lang="en-US" dirty="0"/>
                  <a:t> , </a:t>
                </a:r>
                <a:r>
                  <a:rPr lang="en-US" dirty="0" err="1"/>
                  <a:t>p</a:t>
                </a:r>
                <a:r>
                  <a:rPr lang="en-US" baseline="-25000" dirty="0" err="1"/>
                  <a:t>T,tt</a:t>
                </a:r>
                <a:r>
                  <a:rPr lang="en-US" dirty="0"/>
                  <a:t> 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tt</a:t>
                </a:r>
                <a:endParaRPr lang="en-US" baseline="-25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results are presented in fiducial, </a:t>
                </a:r>
                <a:r>
                  <a:rPr lang="en-US" dirty="0" err="1"/>
                  <a:t>parton</a:t>
                </a:r>
                <a:r>
                  <a:rPr lang="en-US" dirty="0"/>
                  <a:t> and particle phase spaces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Absolute and normalized cross sections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Comparison with MC models: </a:t>
                </a:r>
                <a:r>
                  <a:rPr lang="en-US" dirty="0">
                    <a:solidFill>
                      <a:srgbClr val="FF0000"/>
                    </a:solidFill>
                  </a:rPr>
                  <a:t>Powheg+Pythia8</a:t>
                </a:r>
                <a:r>
                  <a:rPr lang="en-US" dirty="0"/>
                  <a:t>,  </a:t>
                </a:r>
                <a:r>
                  <a:rPr lang="en-US" dirty="0" err="1">
                    <a:solidFill>
                      <a:srgbClr val="00B050"/>
                    </a:solidFill>
                  </a:rPr>
                  <a:t>Powheg+Hewig</a:t>
                </a:r>
                <a:r>
                  <a:rPr lang="en-US" dirty="0"/>
                  <a:t>++, </a:t>
                </a:r>
                <a:r>
                  <a:rPr lang="en-US" dirty="0">
                    <a:solidFill>
                      <a:srgbClr val="0070C0"/>
                    </a:solidFill>
                  </a:rPr>
                  <a:t>aMC@NLO+Pythia8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Shapes show overall compatibility with 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Systematically lower cross section in data </a:t>
                </a:r>
                <a:r>
                  <a:rPr lang="en-US" i="1" dirty="0"/>
                  <a:t>(this is a known effect also reported by ATLAS and other CMS measurements)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" y="994867"/>
                <a:ext cx="8595360" cy="4801314"/>
              </a:xfrm>
              <a:prstGeom prst="rect">
                <a:avLst/>
              </a:prstGeom>
              <a:blipFill>
                <a:blip r:embed="rId4"/>
                <a:stretch>
                  <a:fillRect l="-426" t="-635" r="-851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91436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183045"/>
            <a:ext cx="7543800" cy="42296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Thank you for your attention!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26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140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991917"/>
            <a:ext cx="7543800" cy="66822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BACKUP SLIDES</a:t>
            </a:r>
            <a:endParaRPr lang="en-GB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27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86335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MVA training: Correlation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0" y="1462192"/>
            <a:ext cx="4166235" cy="391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720" y="1493624"/>
            <a:ext cx="4229100" cy="38519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420795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Top jet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3" y="1645071"/>
            <a:ext cx="4057650" cy="3549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598" y="1645072"/>
            <a:ext cx="4046220" cy="354901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14202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Quark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Mass: 172.44 ± 0.13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𝐺𝑒𝑉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decay: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+mj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Top quark pair production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" y="943661"/>
                <a:ext cx="9042782" cy="2486322"/>
              </a:xfrm>
              <a:prstGeom prst="rect">
                <a:avLst/>
              </a:prstGeom>
              <a:blipFill>
                <a:blip r:embed="rId4"/>
                <a:stretch>
                  <a:fillRect b="-1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72" y="3429983"/>
            <a:ext cx="6995181" cy="2150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125" y="896333"/>
            <a:ext cx="3009900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191" y="5593139"/>
            <a:ext cx="290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Gluon Fusion is dominant at LHC</a:t>
            </a:r>
            <a:endParaRPr lang="en-GB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23871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Data vs MC: </a:t>
            </a:r>
            <a:r>
              <a:rPr lang="en-US" sz="2500" dirty="0" err="1"/>
              <a:t>ttbar</a:t>
            </a:r>
            <a:r>
              <a:rPr lang="en-US" sz="2500" dirty="0"/>
              <a:t> Kinematics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309" y="825968"/>
            <a:ext cx="2937381" cy="2587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0" y="3413303"/>
            <a:ext cx="3167063" cy="2700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08" y="3433305"/>
            <a:ext cx="3107055" cy="266033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53818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Migration Matrices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" y="787601"/>
            <a:ext cx="2884361" cy="2424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27" y="779250"/>
            <a:ext cx="2852357" cy="2464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37" y="829252"/>
            <a:ext cx="2868359" cy="239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" y="3639695"/>
            <a:ext cx="2872359" cy="2392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820" y="3595689"/>
            <a:ext cx="2876360" cy="2436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9937" y="3605690"/>
            <a:ext cx="2840355" cy="241630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8116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Fiducial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32</a:t>
            </a:fld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" y="821890"/>
            <a:ext cx="2788920" cy="251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" y="3472608"/>
            <a:ext cx="2872740" cy="2552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581" y="856180"/>
            <a:ext cx="2819400" cy="2446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531" y="3549418"/>
            <a:ext cx="2857500" cy="2461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54" y="829252"/>
            <a:ext cx="2788920" cy="2461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454" y="3575951"/>
            <a:ext cx="2811780" cy="242316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705843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Parton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" y="846859"/>
            <a:ext cx="2827020" cy="2415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" y="3548558"/>
            <a:ext cx="2834640" cy="2446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1" y="846859"/>
            <a:ext cx="2773680" cy="2453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21" y="3567608"/>
            <a:ext cx="2788920" cy="2407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702" y="884959"/>
            <a:ext cx="2758440" cy="23774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702" y="3600833"/>
            <a:ext cx="2758440" cy="2423160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42898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Particle Results for </a:t>
            </a:r>
            <a:r>
              <a:rPr lang="el-GR" sz="2500" dirty="0"/>
              <a:t>η</a:t>
            </a:r>
            <a:r>
              <a:rPr lang="en-US" sz="2500" baseline="30000" dirty="0"/>
              <a:t>t</a:t>
            </a:r>
            <a:r>
              <a:rPr lang="en-US" sz="2500" dirty="0"/>
              <a:t> </a:t>
            </a:r>
            <a:r>
              <a:rPr lang="el-GR" sz="2500" dirty="0"/>
              <a:t>, </a:t>
            </a:r>
            <a:r>
              <a:rPr lang="en-US" sz="2500" dirty="0" err="1"/>
              <a:t>p</a:t>
            </a:r>
            <a:r>
              <a:rPr lang="en-US" sz="2500" baseline="-25000" dirty="0" err="1"/>
              <a:t>T,tt</a:t>
            </a:r>
            <a:r>
              <a:rPr lang="en-US" sz="2500" dirty="0"/>
              <a:t>, </a:t>
            </a:r>
            <a:r>
              <a:rPr lang="en-US" sz="2500" dirty="0" err="1"/>
              <a:t>y</a:t>
            </a:r>
            <a:r>
              <a:rPr lang="en-US" sz="2500" baseline="-25000" dirty="0" err="1"/>
              <a:t>tt</a:t>
            </a:r>
            <a:r>
              <a:rPr lang="el-GR" sz="2500" dirty="0"/>
              <a:t> 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72" y="829252"/>
            <a:ext cx="2743200" cy="242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02" y="3501129"/>
            <a:ext cx="2796540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41" y="845942"/>
            <a:ext cx="2773680" cy="2377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160" y="3465324"/>
            <a:ext cx="2773680" cy="243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7" y="845942"/>
            <a:ext cx="2743200" cy="2385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7" y="3469204"/>
            <a:ext cx="2804160" cy="24155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33590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Top </a:t>
            </a:r>
            <a:r>
              <a:rPr lang="en-US" sz="2500" dirty="0" err="1"/>
              <a:t>AntiTop</a:t>
            </a:r>
            <a:r>
              <a:rPr lang="en-US" sz="2500" dirty="0"/>
              <a:t> system decay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4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04" y="2769668"/>
            <a:ext cx="5197602" cy="2929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(45.7 %) </a:t>
                </a:r>
                <a:r>
                  <a:rPr lang="en-GB" dirty="0">
                    <a:sym typeface="Wingdings" panose="05000000000000000000" pitchFamily="2" charset="2"/>
                  </a:rPr>
                  <a:t> hadronic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′′′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GB" dirty="0"/>
                  <a:t> (43.8 %)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semileptonic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(10.5 %) </a:t>
                </a:r>
                <a:r>
                  <a:rPr lang="en-GB" dirty="0">
                    <a:sym typeface="Wingdings" panose="05000000000000000000" pitchFamily="2" charset="2"/>
                  </a:rPr>
                  <a:t> </a:t>
                </a:r>
                <a:r>
                  <a:rPr lang="en-GB" dirty="0" err="1">
                    <a:sym typeface="Wingdings" panose="05000000000000000000" pitchFamily="2" charset="2"/>
                  </a:rPr>
                  <a:t>dileptonic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38" y="936346"/>
                <a:ext cx="8831858" cy="1833322"/>
              </a:xfrm>
              <a:prstGeom prst="rect">
                <a:avLst/>
              </a:prstGeom>
              <a:blipFill>
                <a:blip r:embed="rId5"/>
                <a:stretch>
                  <a:fillRect l="-483" t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53005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Boosted Jets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Boosted Jets are jets with high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( &gt; 400 GeV)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Aim is the reconstruction of two big jets that contain the decay products of the top-</a:t>
            </a:r>
            <a:r>
              <a:rPr lang="en-US" sz="1600" dirty="0" err="1">
                <a:latin typeface="+mj-lt"/>
              </a:rPr>
              <a:t>antitop</a:t>
            </a:r>
            <a:r>
              <a:rPr lang="en-US" sz="1600" dirty="0">
                <a:latin typeface="+mj-lt"/>
              </a:rPr>
              <a:t> quark pair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Why Boosted jets?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“fat” jet: No combinatorial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the hadronic decay is easier to reconstruct than the </a:t>
            </a:r>
            <a:r>
              <a:rPr lang="en-US" sz="1600" dirty="0" err="1">
                <a:latin typeface="+mj-lt"/>
              </a:rPr>
              <a:t>leptonic</a:t>
            </a:r>
            <a:endParaRPr lang="en-US" sz="16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At high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where the theory is less precise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boosted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In order to identify boosted 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Use of sophisticated reconstruction techniques to identify the substructure within the 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anose="05000000000000000000" pitchFamily="2" charset="2"/>
              </a:rPr>
              <a:t>SoftDrop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 technique to eliminate soft contributions 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35" y="4093230"/>
            <a:ext cx="4551578" cy="21666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20689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Compact Muon Solenoid Experiment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3890" y="914400"/>
            <a:ext cx="904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CMS is a general purpose detector and its goal is to investigate a wide range of physics</a:t>
            </a:r>
            <a:endParaRPr lang="en-GB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6" y="1283732"/>
            <a:ext cx="7637069" cy="4728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005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Analysis Overview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7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" y="943660"/>
            <a:ext cx="60496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2016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Very well understood (calibrations, scale factors,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Trigger: two AK8 jets at HLT and b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Selection: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two AK8 jets with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&gt; 400 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tag a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event with MVA that uses the jet substructure variables as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categories based on </a:t>
            </a:r>
            <a:r>
              <a:rPr lang="en-US" sz="1600" dirty="0" err="1">
                <a:latin typeface="+mj-lt"/>
              </a:rPr>
              <a:t>subjet</a:t>
            </a:r>
            <a:r>
              <a:rPr lang="en-US" sz="1600" dirty="0">
                <a:latin typeface="+mj-lt"/>
              </a:rPr>
              <a:t> b-tagging: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0-btag: control region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2-btag: signal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Background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QCD dominant: taken from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Single Top, W/Z +jets are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Deliverables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Differential cross sections in fiducial, </a:t>
            </a:r>
            <a:r>
              <a:rPr lang="en-US" sz="1600" dirty="0" err="1">
                <a:latin typeface="+mj-lt"/>
              </a:rPr>
              <a:t>parton</a:t>
            </a:r>
            <a:r>
              <a:rPr lang="en-US" sz="1600" dirty="0">
                <a:latin typeface="+mj-lt"/>
              </a:rPr>
              <a:t> and particle 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Five observables: top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and top </a:t>
            </a:r>
            <a:r>
              <a:rPr lang="el-GR" sz="1600" dirty="0">
                <a:latin typeface="+mj-lt"/>
              </a:rPr>
              <a:t>η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ttbar</a:t>
            </a:r>
            <a:r>
              <a:rPr lang="en-US" sz="1600" dirty="0">
                <a:latin typeface="+mj-lt"/>
              </a:rPr>
              <a:t> system mass, </a:t>
            </a:r>
            <a:r>
              <a:rPr lang="en-US" sz="1600" dirty="0" err="1">
                <a:latin typeface="+mj-lt"/>
              </a:rPr>
              <a:t>p</a:t>
            </a:r>
            <a:r>
              <a:rPr lang="en-US" sz="1600" baseline="-25000" dirty="0" err="1">
                <a:latin typeface="+mj-lt"/>
              </a:rPr>
              <a:t>T</a:t>
            </a:r>
            <a:r>
              <a:rPr lang="en-US" sz="1600" dirty="0">
                <a:latin typeface="+mj-lt"/>
              </a:rPr>
              <a:t> and rapidity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0" y="1324052"/>
            <a:ext cx="2796151" cy="36063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0830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Trigger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3890" y="813917"/>
            <a:ext cx="90427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Level 1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L1 SingleJet180 OR L1 SingleJet200</a:t>
            </a:r>
            <a:endParaRPr lang="en-US" sz="15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lt"/>
              </a:rPr>
              <a:t>Hight</a:t>
            </a:r>
            <a:r>
              <a:rPr lang="en-US" sz="1500" dirty="0">
                <a:latin typeface="+mj-lt"/>
              </a:rPr>
              <a:t> Level Trigger: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Signal path</a:t>
            </a:r>
            <a:r>
              <a:rPr lang="en-US" sz="1500" dirty="0">
                <a:latin typeface="+mj-lt"/>
              </a:rPr>
              <a:t>: HLT_AK8DiPFJet280_200_TrimMass30_BTagCSV p20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Aims to capture the decay products of boosted top pair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p</a:t>
            </a:r>
            <a:r>
              <a:rPr lang="en-US" sz="1500" baseline="-25000" dirty="0">
                <a:latin typeface="+mj-lt"/>
              </a:rPr>
              <a:t>T,1</a:t>
            </a:r>
            <a:r>
              <a:rPr lang="en-US" sz="1500" dirty="0">
                <a:latin typeface="+mj-lt"/>
              </a:rPr>
              <a:t> &gt; 280 GeV and p</a:t>
            </a:r>
            <a:r>
              <a:rPr lang="en-US" sz="1500" baseline="-25000" dirty="0">
                <a:latin typeface="+mj-lt"/>
              </a:rPr>
              <a:t>T,2</a:t>
            </a:r>
            <a:r>
              <a:rPr lang="en-US" sz="1500" dirty="0">
                <a:latin typeface="+mj-lt"/>
              </a:rPr>
              <a:t> &gt; 200 GeV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Jet mass &gt; 30 GeV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At least  one of the 2 jets should be b-tagged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Efficiency measured </a:t>
            </a:r>
            <a:r>
              <a:rPr lang="en-US" sz="1500" dirty="0" err="1">
                <a:latin typeface="+mj-lt"/>
              </a:rPr>
              <a:t>wrt</a:t>
            </a:r>
            <a:r>
              <a:rPr lang="en-US" sz="1500" dirty="0">
                <a:latin typeface="+mj-lt"/>
              </a:rPr>
              <a:t> orthogonal muon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u="sng" dirty="0">
                <a:latin typeface="+mj-lt"/>
              </a:rPr>
              <a:t>Control path</a:t>
            </a:r>
            <a:r>
              <a:rPr lang="en-US" sz="1500" dirty="0">
                <a:latin typeface="+mj-lt"/>
              </a:rPr>
              <a:t>: HLT_AK8DiPFJet280_200_TrimMass30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Same kinematics, no HLT b-tagging</a:t>
            </a:r>
            <a:endParaRPr lang="en-GB" sz="15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008" y="3431168"/>
            <a:ext cx="4472940" cy="29108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3116274" y="3579622"/>
            <a:ext cx="14630" cy="2360317"/>
          </a:xfrm>
          <a:prstGeom prst="line">
            <a:avLst/>
          </a:prstGeom>
          <a:ln w="28575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5534" y="4045306"/>
            <a:ext cx="1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Analysis Region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84522" y="4322305"/>
            <a:ext cx="672999" cy="14512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30923" y="4322305"/>
            <a:ext cx="1828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Trigger Efficiency vs </a:t>
            </a:r>
            <a:r>
              <a:rPr lang="en-US" sz="1300" dirty="0" err="1"/>
              <a:t>Subleading</a:t>
            </a:r>
            <a:r>
              <a:rPr lang="en-US" sz="1300" dirty="0"/>
              <a:t> jet </a:t>
            </a:r>
            <a:r>
              <a:rPr lang="en-US" sz="1300" dirty="0" err="1"/>
              <a:t>p</a:t>
            </a:r>
            <a:r>
              <a:rPr lang="en-US" sz="1300" baseline="-25000" dirty="0" err="1"/>
              <a:t>T</a:t>
            </a:r>
            <a:r>
              <a:rPr lang="en-US" sz="1300" dirty="0"/>
              <a:t> (GeV)</a:t>
            </a:r>
            <a:endParaRPr lang="en-GB" sz="13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37931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81" y="142840"/>
            <a:ext cx="7543800" cy="422969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Multivariate Discriminant Analysis(variables)</a:t>
            </a:r>
            <a:endParaRPr lang="en-GB" sz="25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72" y="30475"/>
            <a:ext cx="647700" cy="6477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0" y="71688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752243"/>
            <a:ext cx="9144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" y="30475"/>
            <a:ext cx="647700" cy="6477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G. Bakas (NTUA)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8E5-FF37-49AD-AE67-CF32BEBE6D88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8" y="829252"/>
            <a:ext cx="86677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Discriminating variables used for separation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1600" dirty="0">
                    <a:latin typeface="+mj-lt"/>
                  </a:rPr>
                  <a:t> from the QCD events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1" y="5552237"/>
                <a:ext cx="7543800" cy="338554"/>
              </a:xfrm>
              <a:prstGeom prst="rect">
                <a:avLst/>
              </a:prstGeom>
              <a:blipFill>
                <a:blip r:embed="rId5"/>
                <a:stretch>
                  <a:fillRect l="-404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20/04/2019</a:t>
            </a:r>
          </a:p>
        </p:txBody>
      </p:sp>
    </p:spTree>
    <p:extLst>
      <p:ext uri="{BB962C8B-B14F-4D97-AF65-F5344CB8AC3E}">
        <p14:creationId xmlns:p14="http://schemas.microsoft.com/office/powerpoint/2010/main" val="14168610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2278</TotalTime>
  <Words>1299</Words>
  <Application>Microsoft Macintosh PowerPoint</Application>
  <PresentationFormat>On-screen Show (4:3)</PresentationFormat>
  <Paragraphs>253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Retrospect</vt:lpstr>
      <vt:lpstr>Measurement of the top-anti-top differential production cross section in the all-hadronic ﬁnal state using the 2016 proton-proton collision data at sqrt(s) = 13 TeV</vt:lpstr>
      <vt:lpstr>Contents</vt:lpstr>
      <vt:lpstr>Top Quark</vt:lpstr>
      <vt:lpstr>Top AntiTop system decay</vt:lpstr>
      <vt:lpstr>Boosted Jets</vt:lpstr>
      <vt:lpstr>Compact Muon Solenoid Experiment</vt:lpstr>
      <vt:lpstr>Analysis Overview</vt:lpstr>
      <vt:lpstr>Trigger</vt:lpstr>
      <vt:lpstr>Multivariate Discriminant Analysis(variables)</vt:lpstr>
      <vt:lpstr>Multivariate Discriminant Analysis (training)</vt:lpstr>
      <vt:lpstr>Selection</vt:lpstr>
      <vt:lpstr>Analysis Regions</vt:lpstr>
      <vt:lpstr>Data vs MC: Substructure Properties</vt:lpstr>
      <vt:lpstr>Data vs MC: Subjet Properties</vt:lpstr>
      <vt:lpstr>Signal Extraction</vt:lpstr>
      <vt:lpstr>Fit in the SRA  Region</vt:lpstr>
      <vt:lpstr>Particle and Parton Levels</vt:lpstr>
      <vt:lpstr>Extrapolation factors for particle &amp; parton levels</vt:lpstr>
      <vt:lpstr>Migration Matrices</vt:lpstr>
      <vt:lpstr>Uncertainties</vt:lpstr>
      <vt:lpstr>Uncertainties</vt:lpstr>
      <vt:lpstr>Results for Fiducial Measurement (top pT , mtt)</vt:lpstr>
      <vt:lpstr>Results for Parton Measurement (top pT , mtt)</vt:lpstr>
      <vt:lpstr>Results for Particle Measurement (top pT , mtt)</vt:lpstr>
      <vt:lpstr>Results for Particle Measurement (top pT , mtt)</vt:lpstr>
      <vt:lpstr>Thank you for your attention!</vt:lpstr>
      <vt:lpstr>BACKUP SLIDES</vt:lpstr>
      <vt:lpstr>MVA training: Correlation Matrices</vt:lpstr>
      <vt:lpstr>Data vs MC: Top jet Kinematics</vt:lpstr>
      <vt:lpstr>Data vs MC: ttbar Kinematics</vt:lpstr>
      <vt:lpstr>Migration Matrices</vt:lpstr>
      <vt:lpstr>Fiducial Results for ηt , pT,tt, ytt </vt:lpstr>
      <vt:lpstr>Parton Results for ηt , pT,tt, ytt </vt:lpstr>
      <vt:lpstr>Particle Results for ηt , pT,tt, ytt 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Georgios Bakas</dc:creator>
  <cp:lastModifiedBy>Georgios Bakas</cp:lastModifiedBy>
  <cp:revision>348</cp:revision>
  <dcterms:created xsi:type="dcterms:W3CDTF">2019-03-29T10:05:51Z</dcterms:created>
  <dcterms:modified xsi:type="dcterms:W3CDTF">2019-04-14T13:13:13Z</dcterms:modified>
</cp:coreProperties>
</file>